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4d6769865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4d6769865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4ccb21390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4ccb21390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ccb21390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4ccb21390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4d9f22ff81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4d9f22ff81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4d9f22ff81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4d9f22ff81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4daf64c2d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4daf64c2d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4d9f22ff81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4d9f22ff81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d9f22ff81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4d9f22ff81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4f3e1f4a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4f3e1f4a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4d9f22ff81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4d9f22ff81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ccb21390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ccb21390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Let me take you on the journey to the world of gold miner! Imagine you are a miner inside this gold mine, which might also contain some stones… You will use  a hook to collect as many items as you can with the highest value before time is up.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4ccb21390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4ccb21390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4d9f22ff8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4d9f22ff8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4ccb21390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4ccb21390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4d6769865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4d6769865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4daf64c2d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4daf64c2d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4d6769865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4d6769865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94bdXQ-CjLx_cDtQrm4DOOY8pArUPTIa/view" TargetMode="External"/><Relationship Id="rId4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I76TQlOxIQhJgI2pEjShS8-JrvrJYfot/view" TargetMode="Externa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gold.png"/>
          <p:cNvPicPr preferRelativeResize="0"/>
          <p:nvPr/>
        </p:nvPicPr>
        <p:blipFill rotWithShape="1">
          <a:blip r:embed="rId3">
            <a:alphaModFix/>
          </a:blip>
          <a:srcRect b="-8270" l="-6640" r="6640" t="8269"/>
          <a:stretch/>
        </p:blipFill>
        <p:spPr>
          <a:xfrm>
            <a:off x="-293200" y="2367625"/>
            <a:ext cx="3098501" cy="3098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61950" y="433000"/>
            <a:ext cx="8520600" cy="13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Gold Miner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1843525"/>
            <a:ext cx="85206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An MVC-Based Game</a:t>
            </a:r>
            <a:endParaRPr/>
          </a:p>
        </p:txBody>
      </p:sp>
      <p:pic>
        <p:nvPicPr>
          <p:cNvPr id="57" name="Google Shape;57;p13" title="person_resize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7109" y="3229100"/>
            <a:ext cx="1509775" cy="158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 title="gold.png"/>
          <p:cNvPicPr preferRelativeResize="0"/>
          <p:nvPr/>
        </p:nvPicPr>
        <p:blipFill rotWithShape="1">
          <a:blip r:embed="rId3">
            <a:alphaModFix/>
          </a:blip>
          <a:srcRect b="-8270" l="-6640" r="6640" t="8269"/>
          <a:stretch/>
        </p:blipFill>
        <p:spPr>
          <a:xfrm flipH="1">
            <a:off x="6338676" y="2553475"/>
            <a:ext cx="2933924" cy="293392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2560750" y="2567500"/>
            <a:ext cx="3938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Melody Li &amp; Jingjing Pan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/>
              <a:t>Gameplay Mechanics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CN" sz="1597">
                <a:solidFill>
                  <a:schemeClr val="dk1"/>
                </a:solidFill>
              </a:rPr>
              <a:t>3. </a:t>
            </a:r>
            <a:r>
              <a:rPr b="1" lang="zh-CN" sz="1597">
                <a:solidFill>
                  <a:schemeClr val="dk1"/>
                </a:solidFill>
              </a:rPr>
              <a:t>Scoring and Levels:</a:t>
            </a:r>
            <a:endParaRPr b="1" sz="1597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Points are awarded according to item size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Target score must be reached within a time limit to progress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2" title="Screenshot 2025-04-20 at 2.07.18 PM.png"/>
          <p:cNvPicPr preferRelativeResize="0"/>
          <p:nvPr/>
        </p:nvPicPr>
        <p:blipFill rotWithShape="1">
          <a:blip r:embed="rId3">
            <a:alphaModFix/>
          </a:blip>
          <a:srcRect b="74300" l="0" r="0" t="0"/>
          <a:stretch/>
        </p:blipFill>
        <p:spPr>
          <a:xfrm>
            <a:off x="1211750" y="2882725"/>
            <a:ext cx="4962950" cy="164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User Interface Enhancements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152475"/>
            <a:ext cx="877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Custom, stylized start and game over screens.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A self-designed Level Complete dialog that prompts the user to proceed or exit.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3" title="Screenshot 2025-04-20 at 2.07.5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975" y="1990200"/>
            <a:ext cx="2383925" cy="306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 title="Screenshot 2025-04-20 at 2.09.21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2725" y="1990200"/>
            <a:ext cx="2383925" cy="3068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 title="Screenshot 2025-04-20 at 2.10.54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4475" y="1990200"/>
            <a:ext cx="2357794" cy="306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Time, Score and Level Management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Countdown timer with custom display.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Level progression based on score and time conditions.</a:t>
            </a:r>
            <a:endParaRPr/>
          </a:p>
        </p:txBody>
      </p:sp>
      <p:pic>
        <p:nvPicPr>
          <p:cNvPr id="144" name="Google Shape;144;p24" title="Screenshot 2025-04-20 at 2.07.18 PM.png"/>
          <p:cNvPicPr preferRelativeResize="0"/>
          <p:nvPr/>
        </p:nvPicPr>
        <p:blipFill rotWithShape="1">
          <a:blip r:embed="rId3">
            <a:alphaModFix/>
          </a:blip>
          <a:srcRect b="74300" l="0" r="0" t="0"/>
          <a:stretch/>
        </p:blipFill>
        <p:spPr>
          <a:xfrm>
            <a:off x="1178225" y="2279575"/>
            <a:ext cx="4962950" cy="164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Why Testing Matters? </a:t>
            </a:r>
            <a:endParaRPr/>
          </a:p>
        </p:txBody>
      </p:sp>
      <p:sp>
        <p:nvSpPr>
          <p:cNvPr id="150" name="Google Shape;15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Early bug detection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Ensure correct scoring and line action logic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Validate collision and game progression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Confident code refactoring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Make the code maintainable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Ensure robust gameplay logic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Testing Methodologies</a:t>
            </a:r>
            <a:endParaRPr/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311700" y="1076275"/>
            <a:ext cx="4611000" cy="38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White-box testing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focus on internal logic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Example: score updates correctly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Black-box testing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focus on inputs/outputs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Example: start button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Mock objects via Mockito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isolate the class under test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control behavior of dependencies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CN"/>
              <a:t>when(...).thenReturn(true);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verify interactions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CN"/>
              <a:t>verify(mockStore).addPoint(anyInt()); </a:t>
            </a:r>
            <a:endParaRPr/>
          </a:p>
        </p:txBody>
      </p:sp>
      <p:sp>
        <p:nvSpPr>
          <p:cNvPr id="157" name="Google Shape;157;p26"/>
          <p:cNvSpPr txBox="1"/>
          <p:nvPr/>
        </p:nvSpPr>
        <p:spPr>
          <a:xfrm>
            <a:off x="4687300" y="506250"/>
            <a:ext cx="4293600" cy="44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└── 📦 test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├── 📦 controller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   └── GameControllerTest.java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├── 📦 model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   ├── GameTimerTest.java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   ├── GoldTest.java              ← tests subclass behavior from Item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   ├── ItemTest.java              ← tests shared behavior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   ├── LevelTest.java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   ├── LineTest.java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   ├── ScoreTest.java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   └── StoneTest.java             ← tests subclass behavior from Item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├── 📦 utils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   └── ResourceLoaderTest.java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│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└── 📦 view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    ├── BackgroundViewTest.java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    ├── GameOverScreenTest.java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    ├── GamePanelTest.java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    ├── GameTimerViewTest.java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    ├── GameWinTest.java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    ├── ItemViewTest.java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    ├── LevelCompleteDialogTest.java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    ├── LevelViewTest.java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    ├── LineViewTest.java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    ├── ScoreViewTest.java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"/>
              </a:spcBef>
              <a:spcAft>
                <a:spcPts val="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000">
                <a:solidFill>
                  <a:schemeClr val="dk2"/>
                </a:solidFill>
              </a:rPr>
              <a:t>        └── StartScreenTest.java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Code Walk-through</a:t>
            </a:r>
            <a:endParaRPr/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1125" y="1170125"/>
            <a:ext cx="4415349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4256325" cy="32740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Findings and Reflection</a:t>
            </a:r>
            <a:endParaRPr/>
          </a:p>
        </p:txBody>
      </p:sp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zh-CN" sz="1700"/>
              <a:t>Single responsibility principle: each class has a single well-defined responsibility 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zh-CN" sz="1700"/>
              <a:t>Using </a:t>
            </a:r>
            <a:r>
              <a:rPr i="1" lang="zh-CN" sz="1700"/>
              <a:t>a</a:t>
            </a:r>
            <a:r>
              <a:rPr i="1" lang="zh-CN" sz="1700"/>
              <a:t>bstraction</a:t>
            </a:r>
            <a:r>
              <a:rPr lang="zh-CN" sz="1700"/>
              <a:t> is essential in software development cycle and can reduce code duplication to a large extent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zh-CN" sz="1700"/>
              <a:t>Using MVC architecture clearly separates concerns and improves testability 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zh-CN" sz="1700"/>
              <a:t>Use of mocking and spying to verify interactions and suppressing side effects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1000"/>
              </a:spcAft>
              <a:buSzPts val="1700"/>
              <a:buChar char="●"/>
            </a:pPr>
            <a:r>
              <a:rPr lang="zh-CN" sz="1700"/>
              <a:t>OOD principles make the development modular, maintainable and extensible </a:t>
            </a:r>
            <a:endParaRPr sz="1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Limitations and Future Work</a:t>
            </a:r>
            <a:endParaRPr/>
          </a:p>
        </p:txBody>
      </p:sp>
      <p:sp>
        <p:nvSpPr>
          <p:cNvPr id="176" name="Google Shape;176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No audio elements added, such as when retracting a heavy stone or a small piece of gold, and when the line starts grabbing an item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No game history is recorded, such as the highest score for each level so far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User cannot retrieve game progress once paused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Dynamically add more items to make the game more engaging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Add more animations for the gold and miner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500"/>
              </a:spcBef>
              <a:spcAft>
                <a:spcPts val="500"/>
              </a:spcAft>
              <a:buSzPts val="1800"/>
              <a:buChar char="●"/>
            </a:pPr>
            <a:r>
              <a:rPr lang="zh-CN"/>
              <a:t>Extend the game to multiple players for more fun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800"/>
              <a:t>Thank You! </a:t>
            </a:r>
            <a:endParaRPr sz="48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sz="4800"/>
              <a:t>Q&amp;A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Agenda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Introduction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Motivation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Gameplay Elements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User Interface Enhancements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Testing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Findings and Future Work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By the end of our presentation, you will learn how to develope this interacting game with the tools learned from this class!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Introduction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6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sz="1600">
                <a:solidFill>
                  <a:schemeClr val="dk1"/>
                </a:solidFill>
              </a:rPr>
              <a:t>A Gold Miner game where players use a swinging hook to grab various items.</a:t>
            </a:r>
            <a:endParaRPr sz="2300"/>
          </a:p>
        </p:txBody>
      </p:sp>
      <p:pic>
        <p:nvPicPr>
          <p:cNvPr id="72" name="Google Shape;72;p15" title="71671744525993_.pic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750" y="1678750"/>
            <a:ext cx="2046282" cy="3069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 title="Screenshot 2025-04-15 at 11.05.19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5457" y="1678750"/>
            <a:ext cx="2388657" cy="3069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Motivation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zh-CN" sz="2200">
                <a:solidFill>
                  <a:schemeClr val="dk1"/>
                </a:solidFill>
              </a:rPr>
              <a:t>Reinforce object-oriented design principles.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zh-CN" sz="2200">
                <a:solidFill>
                  <a:schemeClr val="dk1"/>
                </a:solidFill>
              </a:rPr>
              <a:t>Implement a robust Model-View-Controller (MVC) architecture.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zh-CN" sz="2200">
                <a:solidFill>
                  <a:schemeClr val="dk1"/>
                </a:solidFill>
              </a:rPr>
              <a:t>Enhance user interface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200"/>
              <a:buChar char="●"/>
            </a:pPr>
            <a:r>
              <a:rPr lang="zh-CN" sz="2200">
                <a:solidFill>
                  <a:schemeClr val="dk1"/>
                </a:solidFill>
              </a:rPr>
              <a:t>Drive the development with tests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MVC Structure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6069900" y="521850"/>
            <a:ext cx="3030900" cy="40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└── 📦 src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├── 📦 controller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   └── GameController.java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├── 📦 model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   ├── GameTimer.java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   ├── Gold.java            ← extends Item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   ├── Item.java            ← superclass for Gold, Stone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   ├── Level.java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   ├── Line.java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   ├── Score.java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   └── Stone.java           ← extends Item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├── 📦 utils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   └── ResourceLoader.java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│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└── 📦 view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    ├── BackgroundView.java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    ├── GameOverScreen.java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    ├── GamePanel.java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    ├── GameTimerView.java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    ├── GameWin.java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    ├── ItemView.java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    ├── LevelCompleteDialog.java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    ├── LevelView.java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    ├── LineView.java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zh-CN"/>
              <a:t>        </a:t>
            </a:r>
            <a:r>
              <a:rPr lang="zh-CN"/>
              <a:t>├</a:t>
            </a:r>
            <a:r>
              <a:rPr lang="zh-CN"/>
              <a:t>── ScoreView.java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zh-CN"/>
              <a:t>        ├── StartScreen.java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zh-CN"/>
              <a:t>        └── ScreenListener  (interface)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077100"/>
            <a:ext cx="5758200" cy="37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zh-CN" sz="1900"/>
              <a:t>Model: Handles game data including items (Gold and Stone), score, timer, and game logic.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zh-CN" sz="1900"/>
              <a:t>Polymorphism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zh-CN" sz="1900"/>
              <a:t>View: Renders game elements (background, line with hook, items, score display, and custom dialogs).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zh-CN" sz="1900"/>
              <a:t>Abstraction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zh-CN" sz="1900"/>
              <a:t>Controller: Manages timing, collision detection, level progression, and game state updates.</a:t>
            </a:r>
            <a:endParaRPr sz="1900"/>
          </a:p>
        </p:txBody>
      </p:sp>
      <p:sp>
        <p:nvSpPr>
          <p:cNvPr id="87" name="Google Shape;87;p17"/>
          <p:cNvSpPr/>
          <p:nvPr/>
        </p:nvSpPr>
        <p:spPr>
          <a:xfrm>
            <a:off x="6618650" y="4232000"/>
            <a:ext cx="1524600" cy="175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/>
          <p:nvPr/>
        </p:nvSpPr>
        <p:spPr>
          <a:xfrm>
            <a:off x="6677275" y="1350300"/>
            <a:ext cx="1641900" cy="175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/>
          <p:nvPr/>
        </p:nvSpPr>
        <p:spPr>
          <a:xfrm>
            <a:off x="6677275" y="2013700"/>
            <a:ext cx="1641900" cy="175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6618650" y="1475975"/>
            <a:ext cx="2320500" cy="1758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Gameplay Elements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Swinging, extending, and retracting rope with a hook.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Multiple collectible items (Gold and Stone) generated without overlap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Dynamic scoring system based on item size.</a:t>
            </a:r>
            <a:endParaRPr sz="2000"/>
          </a:p>
        </p:txBody>
      </p:sp>
      <p:pic>
        <p:nvPicPr>
          <p:cNvPr id="97" name="Google Shape;97;p18" title="gol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5675" y="2456050"/>
            <a:ext cx="2385851" cy="238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 title="ston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3350" y="2764425"/>
            <a:ext cx="2110999" cy="211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 title="hook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67075" y="3714400"/>
            <a:ext cx="945775" cy="656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8"/>
          <p:cNvCxnSpPr>
            <a:endCxn id="99" idx="0"/>
          </p:cNvCxnSpPr>
          <p:nvPr/>
        </p:nvCxnSpPr>
        <p:spPr>
          <a:xfrm flipH="1">
            <a:off x="1839963" y="3101200"/>
            <a:ext cx="3900" cy="613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Gameplay Mechanics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175325"/>
            <a:ext cx="8057700" cy="29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zh-CN">
                <a:solidFill>
                  <a:schemeClr val="dk1"/>
                </a:solidFill>
              </a:rPr>
              <a:t>The Hook and Rope: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A</a:t>
            </a:r>
            <a:r>
              <a:rPr lang="zh-CN"/>
              <a:t> hook image is drawn at the tip of rope/line.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Line: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zh-CN" sz="1800"/>
              <a:t>Line State: SWING, GRAB, RETRACT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zh-CN" sz="1800"/>
              <a:t>Holds state (`LineState`), length, angle factor, and direction 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zh-CN" sz="1800"/>
              <a:t>Computes end‑point coordinates (`getEndX()`, `getEndY()`)  </a:t>
            </a:r>
            <a:endParaRPr sz="1597">
              <a:solidFill>
                <a:schemeClr val="dk1"/>
              </a:solidFill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100" y="3287700"/>
            <a:ext cx="4589601" cy="139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Swing / Grab / Retract Logic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1. SWING: 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zh-CN"/>
              <a:t>Angle factor oscillates between 0.1 and 0.9 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CN"/>
              <a:t>Direction flips at min/max limits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2. GRAB: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zh-CN"/>
              <a:t>Length increases until `MAX_LENGTH` reached 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CN"/>
              <a:t>If hook collides with item, switch immediately to RETRACT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CN"/>
              <a:t> 3. RETRACT: 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zh-CN"/>
              <a:t>Length decreases until `MIN_LENGTH` reached 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CN"/>
              <a:t>If carrying an item, item’s `(x,y)` follows the hook position 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CN"/>
              <a:t>On completion, item is marked collected and state returns to SWING  </a:t>
            </a:r>
            <a:endParaRPr/>
          </a:p>
        </p:txBody>
      </p:sp>
      <p:pic>
        <p:nvPicPr>
          <p:cNvPr id="114" name="Google Shape;114;p20" title="linestate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9726" y="521225"/>
            <a:ext cx="2569875" cy="3416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/>
              <a:t>Gameplay Mechanics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152475"/>
            <a:ext cx="5695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CN">
                <a:solidFill>
                  <a:schemeClr val="dk1"/>
                </a:solidFill>
              </a:rPr>
              <a:t>2. </a:t>
            </a:r>
            <a:r>
              <a:rPr b="1" lang="zh-CN">
                <a:solidFill>
                  <a:schemeClr val="dk1"/>
                </a:solidFill>
              </a:rPr>
              <a:t>Item Interaction: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When the hook collides with an item, that item is attached to the hook and retracted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Larger items affect retraction speed compared to smaller items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Different items affect retraction speed. For example, retracting golds is faster than retracting stones.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1" title="itemcollison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7725" y="546125"/>
            <a:ext cx="2853875" cy="398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